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331" r:id="rId2"/>
    <p:sldId id="332" r:id="rId3"/>
    <p:sldId id="333" r:id="rId4"/>
    <p:sldId id="334" r:id="rId5"/>
    <p:sldId id="335" r:id="rId6"/>
    <p:sldId id="336" r:id="rId7"/>
    <p:sldId id="337" r:id="rId8"/>
    <p:sldId id="338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9CF00-EFCC-4C01-B9AA-D37C4742A16F}" type="datetimeFigureOut">
              <a:rPr lang="de-DE" smtClean="0"/>
              <a:t>24.06.2025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3A3F5-019C-404F-8D50-BE1E3DC9970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879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6/24/2025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6/24/2025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6/24/2025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6/24/2025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6/24/2025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6/24/2025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6/24/2025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6/24/2025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6/24/2025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6/24/2025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6/24/2025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6/24/2025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ave-me-konstanz.d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E6681-B27D-CDC5-C928-F6C18DDD5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86E447-6926-7F71-4700-E381C4CBB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Save me Konstanz e.V. begleitet und unterstützt Geflüchtete seit 2013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um ihnen hier ein  Leben in Sicherheit und Augenhöhe mit allen Mitbürger:innen              zu ermöglichen.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Unser Ziel: Gesellschaft gemeinsam gestalten!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www.save-me-konstanz.de</a:t>
            </a:r>
            <a:endParaRPr lang="de-DE" dirty="0"/>
          </a:p>
        </p:txBody>
      </p:sp>
      <p:pic>
        <p:nvPicPr>
          <p:cNvPr id="5" name="Grafik 4" descr="Ein Bild, das Schrift, Text, Grafiken, Logo enthält.&#10;&#10;KI-generierte Inhalte können fehlerhaft sein.">
            <a:extLst>
              <a:ext uri="{FF2B5EF4-FFF2-40B4-BE49-F238E27FC236}">
                <a16:creationId xmlns:a16="http://schemas.microsoft.com/office/drawing/2014/main" id="{7B29D237-46A7-C904-FB47-BB9748769F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689" y="461413"/>
            <a:ext cx="3039040" cy="1046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108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535612-169D-A802-B3BE-BB7FBB6D8A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CC5D1B-42D7-81C2-5E24-1246F54C6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2EBE8A-E88E-59AA-44FB-A8A907FBF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261002" cy="4023360"/>
          </a:xfrm>
        </p:spPr>
        <p:txBody>
          <a:bodyPr>
            <a:normAutofit/>
          </a:bodyPr>
          <a:lstStyle/>
          <a:p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/>
              <a:t> 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Was machen wir für Geflüchtete und Migrant:innen konkret?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749300" lvl="3" indent="-569913">
              <a:buFont typeface="Wingdings" panose="05000000000000000000" pitchFamily="2" charset="2"/>
              <a:buChar char="Ø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Deutsche Sprache üben und Alltagsbegleitung im Tandem</a:t>
            </a:r>
          </a:p>
          <a:p>
            <a:pPr marL="749300" lvl="3" indent="-569913">
              <a:buFont typeface="Wingdings" panose="05000000000000000000" pitchFamily="2" charset="2"/>
              <a:buChar char="Ø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Deutsche Sprache in Gruppe lernen und üben – 4 x wöchentlich</a:t>
            </a:r>
          </a:p>
          <a:p>
            <a:pPr marL="749300" lvl="3" indent="-569913">
              <a:buFont typeface="Wingdings" panose="05000000000000000000" pitchFamily="2" charset="2"/>
              <a:buChar char="Ø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Fahrradwerkstatt: Fahrräder Abgabe, Mithilfe beim Reparieren</a:t>
            </a:r>
          </a:p>
          <a:p>
            <a:pPr marL="749300" lvl="3" indent="-569913">
              <a:buFont typeface="Wingdings" panose="05000000000000000000" pitchFamily="2" charset="2"/>
              <a:buChar char="Ø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Save me Treff: montags 15 – 17 Uhr in der Petruskirche</a:t>
            </a:r>
          </a:p>
          <a:p>
            <a:pPr marL="749300" lvl="3" indent="-569913">
              <a:buFont typeface="Wingdings" panose="05000000000000000000" pitchFamily="2" charset="2"/>
              <a:buChar char="Ø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Beratung aller Art: Ausbildung, Arbeit, Alltag usw.</a:t>
            </a:r>
          </a:p>
          <a:p>
            <a:pPr marL="749300" lvl="3" indent="-569913">
              <a:buFont typeface="Wingdings" panose="05000000000000000000" pitchFamily="2" charset="2"/>
              <a:buChar char="Ø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gemeinsames Kaffeetrinken und Kennenlernen</a:t>
            </a:r>
          </a:p>
          <a:p>
            <a:pPr marL="749300" lvl="3" indent="-569913">
              <a:buFont typeface="Wingdings" panose="05000000000000000000" pitchFamily="2" charset="2"/>
              <a:buChar char="Ø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Sachspendenausgabe und – abgabe, Spenden von Konstanzer:innen </a:t>
            </a:r>
          </a:p>
        </p:txBody>
      </p:sp>
      <p:pic>
        <p:nvPicPr>
          <p:cNvPr id="4" name="Grafik 3" descr="Ein Bild, das Schrift, Text, Grafiken, Logo enthält.&#10;&#10;KI-generierte Inhalte können fehlerhaft sein.">
            <a:extLst>
              <a:ext uri="{FF2B5EF4-FFF2-40B4-BE49-F238E27FC236}">
                <a16:creationId xmlns:a16="http://schemas.microsoft.com/office/drawing/2014/main" id="{DB9B5A17-A2A8-7765-973D-A638A1BE09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689" y="461413"/>
            <a:ext cx="3039040" cy="1046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257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D24346-27B5-479C-B3CE-B9F54AA742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8E9DD0-604D-7EAF-90C5-1B568356E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BD6DCC-7973-D0D8-6A82-14F8EB0F5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261002" cy="4023360"/>
          </a:xfrm>
        </p:spPr>
        <p:txBody>
          <a:bodyPr>
            <a:normAutofit fontScale="92500" lnSpcReduction="20000"/>
          </a:bodyPr>
          <a:lstStyle/>
          <a:p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Wer wir sind: ehrenamtliche Helferinnen und Helfer</a:t>
            </a:r>
          </a:p>
          <a:p>
            <a:pPr marL="358775" indent="-358775">
              <a:buFont typeface="Wingdings" panose="05000000000000000000" pitchFamily="2" charset="2"/>
              <a:buChar char="Ø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seit 2016 ist Save me Konstanz ein gemeinnütziger Verein</a:t>
            </a:r>
          </a:p>
          <a:p>
            <a:pPr marL="358775" indent="-35877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alle sind ehrenamtlich aktiv, derzeit sind etwa 350 Helfer:innen registriert, auch Geflüchtete</a:t>
            </a:r>
          </a:p>
          <a:p>
            <a:pPr marL="358775" lvl="1" indent="-35877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viele Menschen im Ruhestand, die flexibel ihre Zeit einteilen können </a:t>
            </a:r>
          </a:p>
          <a:p>
            <a:pPr marL="358775" lvl="1" indent="-35877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Studierende  und Berufstätige</a:t>
            </a:r>
          </a:p>
          <a:p>
            <a:pPr marL="201168" lvl="1" indent="0">
              <a:spcAft>
                <a:spcPts val="600"/>
              </a:spcAft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lvl="0" indent="-35877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2100" dirty="0">
                <a:latin typeface="Arial" panose="020B0604020202020204" pitchFamily="34" charset="0"/>
                <a:cs typeface="Arial" panose="020B0604020202020204" pitchFamily="34" charset="0"/>
              </a:rPr>
              <a:t>Vorstandsmitglieder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übernehmen bestimmte Aufgabenbereiche</a:t>
            </a:r>
          </a:p>
          <a:p>
            <a:pPr marL="358775" lvl="1" indent="-35877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Vermittlung von Helfer:innen und Geflüchteten</a:t>
            </a:r>
          </a:p>
          <a:p>
            <a:pPr marL="358775" lvl="1" indent="-35877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Beratung und Unterstützung bei rechtlichen  Fragen, Ausbildung, Arbeit, Wohnen etc</a:t>
            </a:r>
          </a:p>
          <a:p>
            <a:pPr marL="358775" lvl="1" indent="-35877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Organisation; Veranstaltungen</a:t>
            </a:r>
          </a:p>
          <a:p>
            <a:pPr marL="358775" lvl="1" indent="-35877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Buchhaltung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 descr="Ein Bild, das Schrift, Text, Grafiken, Logo enthält.&#10;&#10;KI-generierte Inhalte können fehlerhaft sein.">
            <a:extLst>
              <a:ext uri="{FF2B5EF4-FFF2-40B4-BE49-F238E27FC236}">
                <a16:creationId xmlns:a16="http://schemas.microsoft.com/office/drawing/2014/main" id="{15C56BF3-2B1A-E1FE-409A-A081876D6D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689" y="461413"/>
            <a:ext cx="3039040" cy="1046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961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0E58AF-544D-D20B-93CE-AEC588B0BA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D6B3D5-0CDB-EEB6-02A7-92491F5B4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402F76-A7A9-F187-0A45-81A07E160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261002" cy="4023360"/>
          </a:xfrm>
        </p:spPr>
        <p:txBody>
          <a:bodyPr>
            <a:normAutofit/>
          </a:bodyPr>
          <a:lstStyle/>
          <a:p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Finanzierung?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Mietunterstützung durch die Stadt für die Fahrradwerkstatt</a:t>
            </a:r>
          </a:p>
          <a:p>
            <a:pPr marL="358775" indent="-35877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Spenden von Stiftungen und Privatpersonen</a:t>
            </a:r>
          </a:p>
          <a:p>
            <a:pPr marL="358775" indent="-35877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Mitgliedsbeiträge durch den Verein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Save me unterstützt nach Prüfung des Einzelfalls Geflüchtete finanziell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bei  Sprachkursen, medizinische Kosten etc.</a:t>
            </a:r>
          </a:p>
          <a:p>
            <a:pPr marL="358775" indent="-35877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bei Hilfen für den Alltag, Lehrbücher, </a:t>
            </a:r>
          </a:p>
          <a:p>
            <a:pPr marL="358775" indent="-35877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Anwaltskosten Ausnahmefall: der Runde Tisch für Flüchtlinge ist  zuständig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 descr="Ein Bild, das Schrift, Text, Grafiken, Logo enthält.&#10;&#10;KI-generierte Inhalte können fehlerhaft sein.">
            <a:extLst>
              <a:ext uri="{FF2B5EF4-FFF2-40B4-BE49-F238E27FC236}">
                <a16:creationId xmlns:a16="http://schemas.microsoft.com/office/drawing/2014/main" id="{B5AF0249-7E76-AE72-DBD5-AC07E3E8C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689" y="461413"/>
            <a:ext cx="3039040" cy="1046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81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DD75AA-CDB8-ABA9-6ECD-C72581673D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F73443-4213-38BD-A1EF-61F058BBC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8DA215-02AA-1C78-870A-B79715D12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359614" cy="40233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Wie geht es Geflüchteten in Konstanz und Umgebung?</a:t>
            </a:r>
          </a:p>
          <a:p>
            <a:pPr marL="268288" indent="-268288">
              <a:buFont typeface="Wingdings" panose="05000000000000000000" pitchFamily="2" charset="2"/>
              <a:buChar char="Ø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Derzeit sind etwa 3500 Geflüchtete, inkl. Ukrainer.innen, hier</a:t>
            </a:r>
          </a:p>
          <a:p>
            <a:pPr marL="268288" indent="-268288">
              <a:buFont typeface="Wingdings" panose="05000000000000000000" pitchFamily="2" charset="2"/>
              <a:buChar char="Ø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einige, die schon mehr als 6 Jahre hier sind, haben bereits die deutsche Staatsbürgerschaft</a:t>
            </a:r>
          </a:p>
          <a:p>
            <a:pPr marL="268288" indent="-268288">
              <a:buFont typeface="Wingdings" panose="05000000000000000000" pitchFamily="2" charset="2"/>
              <a:buChar char="Ø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viele haben inzwischen eine Ausbildung gemacht, statistische Angaben dazu fehlen</a:t>
            </a:r>
          </a:p>
          <a:p>
            <a:pPr marL="268288" indent="-268288">
              <a:buFont typeface="Wingdings" panose="05000000000000000000" pitchFamily="2" charset="2"/>
              <a:buChar char="Ø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Arbeitsstellen in Konstanz sind rar; keine Produktion; Gastronomie; Läden; Minijobs</a:t>
            </a:r>
          </a:p>
          <a:p>
            <a:pPr marL="268288" indent="-268288">
              <a:buFont typeface="Wingdings" panose="05000000000000000000" pitchFamily="2" charset="2"/>
              <a:buChar char="Ø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einige haben oder machen gerade Abitur und studieren         </a:t>
            </a:r>
          </a:p>
          <a:p>
            <a:pPr marL="268288" indent="-268288">
              <a:buFont typeface="Wingdings" panose="05000000000000000000" pitchFamily="2" charset="2"/>
              <a:buChar char="Ø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viele wohnen in privaten Unterkünften, in Anschlussunterbringungen der Stadt oder in              Gemeinschaftsunterkünften des Landratsamts</a:t>
            </a:r>
          </a:p>
          <a:p>
            <a:pPr marL="0" indent="0">
              <a:buNone/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Deutsche Konstanzer:innen kennenzulernen, ist und bleibt sehr schwierig für Geflüchtete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 descr="Ein Bild, das Schrift, Text, Grafiken, Logo enthält.&#10;&#10;KI-generierte Inhalte können fehlerhaft sein.">
            <a:extLst>
              <a:ext uri="{FF2B5EF4-FFF2-40B4-BE49-F238E27FC236}">
                <a16:creationId xmlns:a16="http://schemas.microsoft.com/office/drawing/2014/main" id="{2C1F5389-9564-91EC-CFEE-D85F29A88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689" y="461413"/>
            <a:ext cx="3039040" cy="1046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371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0CD348-DDFC-9E9C-0AC6-09FDC8AAD7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785ACD-A0E4-4AC1-AEBE-7B61263B9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F75C2E-7F49-AD9E-65FD-D3D65ACAA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261002" cy="402336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de-DE" b="1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Was heißt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Integration?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Selbstverständlich: Befolgen des deutschen Rechtssystems</a:t>
            </a:r>
          </a:p>
          <a:p>
            <a:pPr marL="358775" indent="-35877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Deutsche Sprache lernen, arbeiten und deutsche Regeln beachten, „Mülltrennung“</a:t>
            </a:r>
          </a:p>
          <a:p>
            <a:pPr marL="358775" indent="-35877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Gleichzeitig aber: Enger Kontakt zu Familie, Freunden im Heimatland</a:t>
            </a:r>
          </a:p>
          <a:p>
            <a:pPr marL="358775" indent="-35877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Muttersprache erhalten</a:t>
            </a:r>
          </a:p>
          <a:p>
            <a:pPr marL="358775" indent="-35877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Bei sehr vielen: ständige Angst vor negativen amtlichen Entscheidungen, extrem lange Bearbeitungszeiten, keine enge Zusammenarbeit der Behörden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Integration heißt auch gegenseitiger (!)  Respekt und Achtsamkeit                                                </a:t>
            </a:r>
            <a:r>
              <a:rPr lang="de-DE" b="1" dirty="0"/>
              <a:t>             </a:t>
            </a:r>
          </a:p>
        </p:txBody>
      </p:sp>
      <p:pic>
        <p:nvPicPr>
          <p:cNvPr id="4" name="Grafik 3" descr="Ein Bild, das Schrift, Text, Grafiken, Logo enthält.&#10;&#10;KI-generierte Inhalte können fehlerhaft sein.">
            <a:extLst>
              <a:ext uri="{FF2B5EF4-FFF2-40B4-BE49-F238E27FC236}">
                <a16:creationId xmlns:a16="http://schemas.microsoft.com/office/drawing/2014/main" id="{2BF9DC32-40B1-9768-89E3-EE8E3D06DA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689" y="461413"/>
            <a:ext cx="3039040" cy="1046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929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CD2D4B-6BB6-BBFF-C5EE-0697D0A0D2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E7D31F-0E0E-8A5A-7D42-0BCCE3629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79E2AB-10F1-508B-8947-B1FC66CCE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144461" cy="4023360"/>
          </a:xfrm>
        </p:spPr>
        <p:txBody>
          <a:bodyPr>
            <a:normAutofit/>
          </a:bodyPr>
          <a:lstStyle/>
          <a:p>
            <a:pPr marL="358775" indent="-358775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Daher die offizielle Bezeichnung der Integrationsstelle in Konstanz:</a:t>
            </a:r>
          </a:p>
          <a:p>
            <a:pPr marL="0" indent="0"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>
              <a:buFont typeface="Wingdings" panose="05000000000000000000" pitchFamily="2" charset="2"/>
              <a:buChar char="Ø"/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Stadt Konstanz International SKI</a:t>
            </a:r>
          </a:p>
          <a:p>
            <a:pPr marL="0" indent="0"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>
              <a:buFont typeface="Wingdings" panose="05000000000000000000" pitchFamily="2" charset="2"/>
              <a:buChar char="Ø"/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Wir fordern: Keine Diskriminierung von Migrant:innen, Geflüchteten und allen anderen Ausländer:innen, sondern Gesellschaft gemeinsam gestalten!</a:t>
            </a:r>
          </a:p>
        </p:txBody>
      </p:sp>
      <p:pic>
        <p:nvPicPr>
          <p:cNvPr id="4" name="Grafik 3" descr="Ein Bild, das Schrift, Text, Grafiken, Logo enthält.&#10;&#10;KI-generierte Inhalte können fehlerhaft sein.">
            <a:extLst>
              <a:ext uri="{FF2B5EF4-FFF2-40B4-BE49-F238E27FC236}">
                <a16:creationId xmlns:a16="http://schemas.microsoft.com/office/drawing/2014/main" id="{AA498FB5-F538-7E1A-B420-55BFD93670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689" y="461413"/>
            <a:ext cx="3039040" cy="1046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807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8946D9-CB42-E733-D912-F208672779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BB6C03-74BE-F036-2A23-0DAE170C5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2E1D60-68C1-AC7B-08A8-243258195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689" y="1872628"/>
            <a:ext cx="10381135" cy="4023360"/>
          </a:xfrm>
        </p:spPr>
        <p:txBody>
          <a:bodyPr>
            <a:normAutofit/>
          </a:bodyPr>
          <a:lstStyle/>
          <a:p>
            <a:pPr marL="358775" indent="-358775" algn="ctr">
              <a:buNone/>
            </a:pPr>
            <a:r>
              <a:rPr lang="de-DE" b="1" dirty="0"/>
              <a:t> </a:t>
            </a:r>
          </a:p>
          <a:p>
            <a:pPr marL="358775" indent="-358775" algn="ctr">
              <a:buNone/>
            </a:pPr>
            <a:endParaRPr lang="de-DE" b="1" dirty="0"/>
          </a:p>
          <a:p>
            <a:pPr marL="358775" indent="-358775" algn="ctr">
              <a:buNone/>
            </a:pPr>
            <a:endParaRPr lang="de-DE" b="1" dirty="0"/>
          </a:p>
          <a:p>
            <a:pPr marL="358775" indent="-358775" algn="ctr">
              <a:buNone/>
            </a:pP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Vielen Dank für Ihre Aufmerksamkeit und wir freuen uns auf aktive Teilnahme! </a:t>
            </a:r>
          </a:p>
        </p:txBody>
      </p:sp>
      <p:pic>
        <p:nvPicPr>
          <p:cNvPr id="4" name="Grafik 3" descr="Ein Bild, das Schrift, Text, Grafiken, Logo enthält.&#10;&#10;KI-generierte Inhalte können fehlerhaft sein.">
            <a:extLst>
              <a:ext uri="{FF2B5EF4-FFF2-40B4-BE49-F238E27FC236}">
                <a16:creationId xmlns:a16="http://schemas.microsoft.com/office/drawing/2014/main" id="{0ABF9E48-A48D-CB9E-2E37-41B2AF780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689" y="461413"/>
            <a:ext cx="3039040" cy="1046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681906"/>
      </p:ext>
    </p:extLst>
  </p:cSld>
  <p:clrMapOvr>
    <a:masterClrMapping/>
  </p:clrMapOvr>
</p:sld>
</file>

<file path=ppt/theme/theme1.xml><?xml version="1.0" encoding="utf-8"?>
<a:theme xmlns:a="http://schemas.openxmlformats.org/drawingml/2006/main" name="Rückblick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459</Words>
  <Application>Microsoft Office PowerPoint</Application>
  <PresentationFormat>Breitbild</PresentationFormat>
  <Paragraphs>68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Rückblick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Mitgliederversammlung  am 21. März 2021</dc:title>
  <dc:creator>Thomas Franz</dc:creator>
  <cp:lastModifiedBy>Thomas Franz</cp:lastModifiedBy>
  <cp:revision>147</cp:revision>
  <cp:lastPrinted>2021-04-05T13:37:35Z</cp:lastPrinted>
  <dcterms:created xsi:type="dcterms:W3CDTF">2021-02-08T16:03:17Z</dcterms:created>
  <dcterms:modified xsi:type="dcterms:W3CDTF">2025-06-24T08:29:37Z</dcterms:modified>
</cp:coreProperties>
</file>